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7"/>
  </p:notesMasterIdLst>
  <p:handoutMasterIdLst>
    <p:handoutMasterId r:id="rId58"/>
  </p:handoutMasterIdLst>
  <p:sldIdLst>
    <p:sldId id="375" r:id="rId5"/>
    <p:sldId id="377" r:id="rId6"/>
    <p:sldId id="427" r:id="rId7"/>
    <p:sldId id="428" r:id="rId8"/>
    <p:sldId id="426" r:id="rId9"/>
    <p:sldId id="376" r:id="rId10"/>
    <p:sldId id="378" r:id="rId11"/>
    <p:sldId id="379" r:id="rId12"/>
    <p:sldId id="417" r:id="rId13"/>
    <p:sldId id="418" r:id="rId14"/>
    <p:sldId id="408" r:id="rId15"/>
    <p:sldId id="380" r:id="rId16"/>
    <p:sldId id="298" r:id="rId17"/>
    <p:sldId id="381" r:id="rId18"/>
    <p:sldId id="412" r:id="rId19"/>
    <p:sldId id="382" r:id="rId20"/>
    <p:sldId id="383" r:id="rId21"/>
    <p:sldId id="384" r:id="rId22"/>
    <p:sldId id="385" r:id="rId23"/>
    <p:sldId id="386" r:id="rId24"/>
    <p:sldId id="387" r:id="rId25"/>
    <p:sldId id="388" r:id="rId26"/>
    <p:sldId id="389" r:id="rId27"/>
    <p:sldId id="392" r:id="rId28"/>
    <p:sldId id="393" r:id="rId29"/>
    <p:sldId id="394" r:id="rId30"/>
    <p:sldId id="400" r:id="rId31"/>
    <p:sldId id="401" r:id="rId32"/>
    <p:sldId id="402" r:id="rId33"/>
    <p:sldId id="395" r:id="rId34"/>
    <p:sldId id="403" r:id="rId35"/>
    <p:sldId id="404" r:id="rId36"/>
    <p:sldId id="405" r:id="rId37"/>
    <p:sldId id="396" r:id="rId38"/>
    <p:sldId id="406" r:id="rId39"/>
    <p:sldId id="407" r:id="rId40"/>
    <p:sldId id="422" r:id="rId41"/>
    <p:sldId id="399" r:id="rId42"/>
    <p:sldId id="409" r:id="rId43"/>
    <p:sldId id="430" r:id="rId44"/>
    <p:sldId id="429" r:id="rId45"/>
    <p:sldId id="411" r:id="rId46"/>
    <p:sldId id="416" r:id="rId47"/>
    <p:sldId id="413" r:id="rId48"/>
    <p:sldId id="414" r:id="rId49"/>
    <p:sldId id="415" r:id="rId50"/>
    <p:sldId id="419" r:id="rId51"/>
    <p:sldId id="420" r:id="rId52"/>
    <p:sldId id="421" r:id="rId53"/>
    <p:sldId id="424" r:id="rId54"/>
    <p:sldId id="423" r:id="rId55"/>
    <p:sldId id="425" r:id="rId5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33"/>
    <a:srgbClr val="002050"/>
    <a:srgbClr val="86C400"/>
    <a:srgbClr val="82BF36"/>
    <a:srgbClr val="7FBA0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94921" autoAdjust="0"/>
  </p:normalViewPr>
  <p:slideViewPr>
    <p:cSldViewPr snapToGrid="0">
      <p:cViewPr varScale="1">
        <p:scale>
          <a:sx n="76" d="100"/>
          <a:sy n="76" d="100"/>
        </p:scale>
        <p:origin x="151" y="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796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12E7B4A-039C-48A2-9B2C-AF16AA3873D8}" type="datetimeFigureOut">
              <a:rPr lang="en-US" smtClean="0"/>
              <a:t>3/31/2022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5FCDD8-505C-48BF-B1E5-CD9B258934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22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jpeg>
</file>

<file path=ppt/media/image21.png>
</file>

<file path=ppt/media/image22.jpeg>
</file>

<file path=ppt/media/image22.png>
</file>

<file path=ppt/media/image23.jpe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A005A0C-54D9-45AA-87D4-C551D08DFCE1}" type="datetimeFigureOut">
              <a:rPr lang="en-US" smtClean="0"/>
              <a:t>3/31/2022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CFD207A-07DF-40AD-A916-9872E089C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1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55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22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22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100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372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742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453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01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901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983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632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475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4305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071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112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4507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223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048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970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1401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78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3817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1858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95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561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789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583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713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056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661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404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3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47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95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882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743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152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421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4374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0291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7968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039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311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086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05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86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78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27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59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74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09C4-331A-4F8E-9C63-303C31453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4A-2443-468B-9DEC-057918C7E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5C0A4-0B19-4954-BD29-F08BE6119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5E44-FE1D-42BD-8BEC-66E1A7095121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EFD81-5068-48B4-9648-85B0D12C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B328E-80D6-472E-8A1E-831F3904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BA0C-A532-4032-9947-23BEFFA2E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6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5D0A5-98B8-47C2-BC21-375887FB1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8318-E12E-4EA0-9BD6-C20460FEB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BE19B-BF66-49E0-8127-A8A836F6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B3F-A4A2-44B7-B52D-29D732D6783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AD8C-142B-4667-A04D-243860D0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43FC3-ACBA-4ECC-B2AB-7E35B9BD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1B68-4B74-4B19-B125-9E4E9F21B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6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878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5" r:id="rId2"/>
    <p:sldLayoutId id="2147483686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-bcs.mit.edu/people/adelson/publications/abstracts/spline83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am_carving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cikit-image/skimage-tutorials/blob/main/lectures/solutions/adv3_panorama-stitching-solution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Stitching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mosaic formed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276" y="1627582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13896" y="4567972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64418" y="6075122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</p:spTree>
    <p:extLst>
      <p:ext uri="{BB962C8B-B14F-4D97-AF65-F5344CB8AC3E}">
        <p14:creationId xmlns:p14="http://schemas.microsoft.com/office/powerpoint/2010/main" val="280896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interest points and descriptor which are scale and rotationally invariant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Interest points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Corners, edges, line intersections, etc.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High gradients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Ideally scale and rotationally invariant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Uniquely identify interest points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image characteristics within patch around interest point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70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interest points and descriptors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Rotationally invariant interest point detectors 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Harris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etc.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SHIFT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FAST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BRIEF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356991"/>
            <a:ext cx="10515600" cy="65520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Multi-scale interest point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24" y="1028573"/>
            <a:ext cx="5894303" cy="57056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+mn-lt"/>
              </a:rPr>
              <a:t>Pyramid structure enables extraction of interest points at several scales  </a:t>
            </a:r>
          </a:p>
          <a:p>
            <a:r>
              <a:rPr lang="en-US" b="0" dirty="0">
                <a:latin typeface="+mn-lt"/>
              </a:rPr>
              <a:t>Pyramid scales from fine to coarse in octaves </a:t>
            </a:r>
          </a:p>
          <a:p>
            <a:r>
              <a:rPr lang="en-US" b="0" dirty="0">
                <a:latin typeface="+mn-lt"/>
              </a:rPr>
              <a:t>Features at each scale extracted</a:t>
            </a:r>
          </a:p>
          <a:p>
            <a:r>
              <a:rPr lang="en-US" b="0" dirty="0">
                <a:latin typeface="+mn-lt"/>
              </a:rPr>
              <a:t>Can use a variety of interest point descriptor algorithms  </a:t>
            </a:r>
          </a:p>
          <a:p>
            <a:pPr lvl="1"/>
            <a:r>
              <a:rPr lang="en-US" dirty="0">
                <a:latin typeface="+mn-lt"/>
              </a:rPr>
              <a:t>SIFT</a:t>
            </a:r>
          </a:p>
          <a:p>
            <a:pPr lvl="1"/>
            <a:r>
              <a:rPr lang="en-US" dirty="0">
                <a:latin typeface="+mn-lt"/>
              </a:rPr>
              <a:t>Harris – Laplacian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1E6667-5C9B-4274-9D2A-0AD26F2F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389" y="1699200"/>
            <a:ext cx="5707206" cy="269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9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Cylindrical coordinates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Assume camera rotates about an axis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Spherical coordinates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Allows camera to rotate unrestricted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Planar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if objects far from camera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for small changes in camera pose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Our focus here for simplicity 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1"/>
            <a:ext cx="11525250" cy="169414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Planar transformation maps one image plan to another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Two images planes from a camera centre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Project one image plane onto the other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6FDF771-203C-49A5-8BF7-FBA1F414B185}"/>
              </a:ext>
            </a:extLst>
          </p:cNvPr>
          <p:cNvSpPr/>
          <p:nvPr/>
        </p:nvSpPr>
        <p:spPr>
          <a:xfrm>
            <a:off x="5110619" y="6187857"/>
            <a:ext cx="200417" cy="1878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830737-7913-47EF-B968-DE52D1C95875}"/>
              </a:ext>
            </a:extLst>
          </p:cNvPr>
          <p:cNvSpPr txBox="1"/>
          <p:nvPr/>
        </p:nvSpPr>
        <p:spPr>
          <a:xfrm>
            <a:off x="5561558" y="5936557"/>
            <a:ext cx="1728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Camera Center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AA262C-2C25-4064-9720-866D0E88DF01}"/>
              </a:ext>
            </a:extLst>
          </p:cNvPr>
          <p:cNvCxnSpPr/>
          <p:nvPr/>
        </p:nvCxnSpPr>
        <p:spPr>
          <a:xfrm>
            <a:off x="3231715" y="3388290"/>
            <a:ext cx="3933173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966FAD-1ABA-4003-A384-A5EA4FD4EA03}"/>
              </a:ext>
            </a:extLst>
          </p:cNvPr>
          <p:cNvCxnSpPr>
            <a:cxnSpLocks/>
          </p:cNvCxnSpPr>
          <p:nvPr/>
        </p:nvCxnSpPr>
        <p:spPr>
          <a:xfrm>
            <a:off x="4726488" y="3092580"/>
            <a:ext cx="3565742" cy="14551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1257F1A-9C9C-4902-84BF-ECE84A8ACA3C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5154460" y="3382027"/>
            <a:ext cx="56368" cy="280583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40667D-D766-406C-9219-DB8EEF99957B}"/>
              </a:ext>
            </a:extLst>
          </p:cNvPr>
          <p:cNvCxnSpPr>
            <a:cxnSpLocks/>
            <a:stCxn id="3" idx="4"/>
          </p:cNvCxnSpPr>
          <p:nvPr/>
        </p:nvCxnSpPr>
        <p:spPr>
          <a:xfrm flipH="1" flipV="1">
            <a:off x="3275556" y="3394554"/>
            <a:ext cx="1935272" cy="298119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283307-2CC2-4982-8E77-EEA9F55B03D8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5210828" y="3375764"/>
            <a:ext cx="1594981" cy="2812093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DFB02CE-FBFC-455F-BAB3-0881B450D7FD}"/>
              </a:ext>
            </a:extLst>
          </p:cNvPr>
          <p:cNvCxnSpPr>
            <a:cxnSpLocks/>
          </p:cNvCxnSpPr>
          <p:nvPr/>
        </p:nvCxnSpPr>
        <p:spPr>
          <a:xfrm>
            <a:off x="3231715" y="3366371"/>
            <a:ext cx="7114784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92A18CE-43F3-4D5D-8A84-8D2C85D6E32C}"/>
              </a:ext>
            </a:extLst>
          </p:cNvPr>
          <p:cNvCxnSpPr>
            <a:cxnSpLocks/>
            <a:stCxn id="3" idx="2"/>
          </p:cNvCxnSpPr>
          <p:nvPr/>
        </p:nvCxnSpPr>
        <p:spPr>
          <a:xfrm flipV="1">
            <a:off x="5110619" y="3382027"/>
            <a:ext cx="5235880" cy="2899776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43E42F8-0847-4AA0-BBB3-85B341DAA5C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139969" y="3820133"/>
            <a:ext cx="1402792" cy="2528099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87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transformation depending on changes in camera pose</a:t>
            </a:r>
          </a:p>
          <a:p>
            <a:r>
              <a:rPr lang="en-US" sz="2800" b="1" dirty="0">
                <a:latin typeface="+mn-lt"/>
              </a:rPr>
              <a:t>2-D Euclidean </a:t>
            </a:r>
            <a:r>
              <a:rPr lang="en-US" sz="2800" dirty="0">
                <a:latin typeface="+mn-lt"/>
              </a:rPr>
              <a:t>– Rotation about optic axis and translation  </a:t>
            </a:r>
          </a:p>
          <a:p>
            <a:pPr lvl="1"/>
            <a:r>
              <a:rPr lang="en-US" sz="2400" dirty="0">
                <a:latin typeface="+mn-lt"/>
              </a:rPr>
              <a:t>3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2-D Similarity </a:t>
            </a:r>
            <a:r>
              <a:rPr lang="en-US" sz="2800" dirty="0">
                <a:latin typeface="+mn-lt"/>
              </a:rPr>
              <a:t>– Rotation, translation, and scaling </a:t>
            </a:r>
          </a:p>
          <a:p>
            <a:pPr lvl="1"/>
            <a:r>
              <a:rPr lang="en-US" sz="2400" dirty="0">
                <a:latin typeface="+mn-lt"/>
              </a:rPr>
              <a:t>4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Affine</a:t>
            </a:r>
            <a:r>
              <a:rPr lang="en-US" sz="2800" dirty="0">
                <a:latin typeface="+mn-lt"/>
              </a:rPr>
              <a:t> - Rotation, translation, scaling, shearing  </a:t>
            </a:r>
          </a:p>
          <a:p>
            <a:pPr lvl="1"/>
            <a:r>
              <a:rPr lang="en-US" sz="2400" dirty="0">
                <a:latin typeface="+mn-lt"/>
              </a:rPr>
              <a:t>6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Projective</a:t>
            </a:r>
            <a:r>
              <a:rPr lang="en-US" sz="2800" dirty="0">
                <a:latin typeface="+mn-lt"/>
              </a:rPr>
              <a:t> – General transformation </a:t>
            </a:r>
          </a:p>
          <a:p>
            <a:pPr lvl="1"/>
            <a:r>
              <a:rPr lang="en-US" sz="2400" dirty="0">
                <a:latin typeface="+mn-lt"/>
              </a:rPr>
              <a:t>8 </a:t>
            </a:r>
            <a:r>
              <a:rPr lang="en-US" sz="2400" dirty="0" err="1">
                <a:latin typeface="+mn-lt"/>
              </a:rPr>
              <a:t>DoF</a:t>
            </a: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9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Pure translation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translation vector,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Τ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  <m:r>
                                        <m:rPr>
                                          <m:brk m:alnAt="7"/>
                                        </m:rP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  <m: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Τ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 b="-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19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Affine transformation</a:t>
                </a:r>
                <a:r>
                  <a:rPr lang="en-US" sz="2800" dirty="0">
                    <a:latin typeface="+mn-lt"/>
                  </a:rPr>
                  <a:t> – rotation, translation, scale and shear</a:t>
                </a:r>
                <a:r>
                  <a:rPr lang="en-US" sz="2800" b="1" dirty="0">
                    <a:latin typeface="+mn-lt"/>
                  </a:rPr>
                  <a:t> </a:t>
                </a:r>
              </a:p>
              <a:p>
                <a:r>
                  <a:rPr lang="en-US" sz="2800" dirty="0">
                    <a:latin typeface="+mn-lt"/>
                  </a:rPr>
                  <a:t>Recall the planar generalized affine transformation in homogeneous coordinates </a:t>
                </a:r>
              </a:p>
              <a:p>
                <a:pPr marL="0" indent="0">
                  <a:buNone/>
                </a:pPr>
                <a:endParaRPr lang="en-US" sz="1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We can find a solution for these linear equations  </a:t>
                </a:r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en-US" sz="2800" b="0" dirty="0">
                  <a:latin typeface="+mn-lt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65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1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</m:t>
                                                </m:r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Also 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819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goal of image stitching is to create a mosaic image from multiple original images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Mosaic should look like one continuous image</a:t>
            </a:r>
          </a:p>
          <a:p>
            <a:pPr marL="857114" lvl="2" indent="-45720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No seams</a:t>
            </a:r>
          </a:p>
          <a:p>
            <a:pPr marL="857114" lvl="2" indent="-45720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Consistent illumination and pixel values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Must align and blend images to create a mosaic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In this lesson we examine some of the basic CV image stitching algorithms 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8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2800" b="1" dirty="0">
                  <a:latin typeface="+mn-lt"/>
                </a:endParaRPr>
              </a:p>
              <a:p>
                <a:r>
                  <a:rPr lang="en-US" sz="2800" dirty="0">
                    <a:latin typeface="+mn-lt"/>
                  </a:rPr>
                  <a:t>Starting with linear system of equations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Can find a solution from the linear system of equations: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521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Start with solution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′,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′]</m:t>
                    </m:r>
                  </m:oMath>
                </a14:m>
                <a:r>
                  <a:rPr lang="en-US" sz="2800" dirty="0">
                    <a:latin typeface="+mn-lt"/>
                  </a:rPr>
                  <a:t> given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latin typeface="+mn-lt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r>
                  <a:rPr lang="en-US" sz="2800" dirty="0">
                    <a:latin typeface="+mn-lt"/>
                  </a:rPr>
                  <a:t>Rearrange terms:  </a:t>
                </a:r>
                <a:endParaRPr lang="en-GB" sz="2400" dirty="0">
                  <a:latin typeface="+mn-lt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514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 fontScale="85000" lnSpcReduction="200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 from coordinates,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33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−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 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0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1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𝑦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1,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</m:t>
                                                </m:r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2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1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,2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</m:t>
                                                            </m:r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=0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3300" dirty="0">
                    <a:latin typeface="+mn-lt"/>
                  </a:rPr>
                  <a:t>Another </a:t>
                </a:r>
                <a:r>
                  <a:rPr lang="en-US" sz="3300" b="1" dirty="0">
                    <a:latin typeface="+mn-lt"/>
                  </a:rPr>
                  <a:t>linear model</a:t>
                </a:r>
                <a:r>
                  <a:rPr lang="en-US" sz="33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2587" b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24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627" y="1"/>
            <a:ext cx="11828689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Solving for the transformation parameters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 pairs found by using matched descriptors </a:t>
                </a:r>
              </a:p>
              <a:p>
                <a:pPr marL="0" indent="0">
                  <a:buNone/>
                </a:pPr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  <a:blipFill>
                <a:blip r:embed="rId3"/>
                <a:stretch>
                  <a:fillRect t="-10000" b="-13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9A2DEBE-0DBA-4273-84F9-7D8AE46A6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498" y="1665965"/>
            <a:ext cx="8642959" cy="4431630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1BDDEE5-4F25-4044-A3C5-0CEA02DDBB50}"/>
              </a:ext>
            </a:extLst>
          </p:cNvPr>
          <p:cNvSpPr txBox="1">
            <a:spLocks/>
          </p:cNvSpPr>
          <p:nvPr/>
        </p:nvSpPr>
        <p:spPr>
          <a:xfrm>
            <a:off x="717758" y="6174289"/>
            <a:ext cx="11525250" cy="61064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Notice the obvious matching errors – These are </a:t>
            </a:r>
            <a:r>
              <a:rPr lang="en-US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B984C-DA48-41D3-9F25-F1F8D78002EF}"/>
              </a:ext>
            </a:extLst>
          </p:cNvPr>
          <p:cNvSpPr/>
          <p:nvPr/>
        </p:nvSpPr>
        <p:spPr>
          <a:xfrm>
            <a:off x="2662129" y="2760958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2849CE-F7C2-47F5-8ED7-F9CE26281C97}"/>
              </a:ext>
            </a:extLst>
          </p:cNvPr>
          <p:cNvSpPr/>
          <p:nvPr/>
        </p:nvSpPr>
        <p:spPr>
          <a:xfrm>
            <a:off x="9071280" y="5465416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35234E-B3A8-4595-BC5E-09913D6EA01C}"/>
              </a:ext>
            </a:extLst>
          </p:cNvPr>
          <p:cNvSpPr/>
          <p:nvPr/>
        </p:nvSpPr>
        <p:spPr>
          <a:xfrm>
            <a:off x="2778864" y="2207087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52FA4D-5276-446F-BFEF-18E0F9B63E0A}"/>
              </a:ext>
            </a:extLst>
          </p:cNvPr>
          <p:cNvSpPr/>
          <p:nvPr/>
        </p:nvSpPr>
        <p:spPr>
          <a:xfrm>
            <a:off x="5979264" y="369442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094B17F-29C7-40B6-A69D-80A4CCCF2F62}"/>
              </a:ext>
            </a:extLst>
          </p:cNvPr>
          <p:cNvSpPr/>
          <p:nvPr/>
        </p:nvSpPr>
        <p:spPr>
          <a:xfrm>
            <a:off x="1580368" y="3561361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9DE8E9-02DE-47F9-A30A-FA23203399BF}"/>
              </a:ext>
            </a:extLst>
          </p:cNvPr>
          <p:cNvSpPr/>
          <p:nvPr/>
        </p:nvSpPr>
        <p:spPr>
          <a:xfrm>
            <a:off x="8039623" y="3076720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F77B79-3275-41F4-80E4-263C05DFC2E2}"/>
              </a:ext>
            </a:extLst>
          </p:cNvPr>
          <p:cNvSpPr/>
          <p:nvPr/>
        </p:nvSpPr>
        <p:spPr>
          <a:xfrm>
            <a:off x="1519825" y="4877844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815A2E-377D-46F2-A70E-353671E16A70}"/>
              </a:ext>
            </a:extLst>
          </p:cNvPr>
          <p:cNvSpPr/>
          <p:nvPr/>
        </p:nvSpPr>
        <p:spPr>
          <a:xfrm>
            <a:off x="9381995" y="364155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2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35800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matching descriptors to find points fit transform parameters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Cannot use ordinary least squares because of outliners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 exhibit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undue influence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on the solution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way to control influence of outliers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M-estimators, limit influence of outliers – e.g. Huber estimator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Resampling method to find only </a:t>
            </a:r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inliers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for solution   </a:t>
            </a:r>
          </a:p>
          <a:p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38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</p:spPr>
            <p:txBody>
              <a:bodyPr>
                <a:normAutofit fontScale="925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Consensus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   </a:t>
                </a:r>
              </a:p>
              <a:p>
                <a:pPr>
                  <a:spcAft>
                    <a:spcPts val="600"/>
                  </a:spcAft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RANSAC algorithm uses a resampling algorithm to find a fit with largest number of inliers    </a:t>
                </a:r>
                <a:endParaRPr lang="en-GB" sz="1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	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 = number of points sampled = degrees of freedom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𝜖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= tolerance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 = number of independent samples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For range(s): 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Select N pairs of matches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homography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inliers: 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80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ℋ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&lt;</m:t>
                    </m:r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𝜖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Save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and inliers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Select solution with largest number of inliers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Updated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using 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all inliers</a:t>
                </a:r>
              </a:p>
            </p:txBody>
          </p:sp>
        </mc:Choice>
        <mc:Fallback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  <a:blipFill>
                <a:blip r:embed="rId4"/>
                <a:stretch>
                  <a:fillRect l="-943" t="-871" r="-786" b="-10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684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32" y="1"/>
            <a:ext cx="1167211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07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942" y="1"/>
            <a:ext cx="1169090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73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8010395" y="2923784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845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21" y="1"/>
            <a:ext cx="11653324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7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7997866" y="2899776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055891B-2DF3-4DEF-B551-556FC5D4788C}"/>
              </a:ext>
            </a:extLst>
          </p:cNvPr>
          <p:cNvCxnSpPr>
            <a:cxnSpLocks/>
          </p:cNvCxnSpPr>
          <p:nvPr/>
        </p:nvCxnSpPr>
        <p:spPr>
          <a:xfrm>
            <a:off x="8010394" y="3299565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61FA66-9176-4EEE-96C7-7DED70EB6A61}"/>
              </a:ext>
            </a:extLst>
          </p:cNvPr>
          <p:cNvCxnSpPr>
            <a:cxnSpLocks/>
          </p:cNvCxnSpPr>
          <p:nvPr/>
        </p:nvCxnSpPr>
        <p:spPr>
          <a:xfrm>
            <a:off x="7997866" y="2504162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7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175092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stitching has a long history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Performed manually from 1920s into 1970s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Example, a mosaic image of the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Hitomaro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Mars crater – Mariner 9, 1970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75C7D5-DBE2-4924-BCE0-4055CC02C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914" y="2965026"/>
            <a:ext cx="6697227" cy="3675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2F6C79-D718-4D41-BA49-745F20099539}"/>
              </a:ext>
            </a:extLst>
          </p:cNvPr>
          <p:cNvSpPr txBox="1"/>
          <p:nvPr/>
        </p:nvSpPr>
        <p:spPr>
          <a:xfrm>
            <a:off x="8686800" y="6194809"/>
            <a:ext cx="2872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Credit,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221619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412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062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5412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468" y="1"/>
            <a:ext cx="1167837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5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3279AE-E6B3-4742-BF70-0689E3D38F4D}"/>
              </a:ext>
            </a:extLst>
          </p:cNvPr>
          <p:cNvCxnSpPr>
            <a:cxnSpLocks/>
          </p:cNvCxnSpPr>
          <p:nvPr/>
        </p:nvCxnSpPr>
        <p:spPr>
          <a:xfrm flipV="1">
            <a:off x="9460282" y="2289131"/>
            <a:ext cx="197023" cy="337263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1283471-D2FD-4010-8957-91A0DD09D00D}"/>
              </a:ext>
            </a:extLst>
          </p:cNvPr>
          <p:cNvCxnSpPr>
            <a:cxnSpLocks/>
          </p:cNvCxnSpPr>
          <p:nvPr/>
        </p:nvCxnSpPr>
        <p:spPr>
          <a:xfrm flipV="1">
            <a:off x="10391641" y="2404997"/>
            <a:ext cx="202245" cy="331000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407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2811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84" y="1"/>
            <a:ext cx="11647061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6169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11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B0F48A-51A7-4C63-9422-A754D86C3AD5}"/>
              </a:ext>
            </a:extLst>
          </p:cNvPr>
          <p:cNvCxnSpPr>
            <a:cxnSpLocks/>
          </p:cNvCxnSpPr>
          <p:nvPr/>
        </p:nvCxnSpPr>
        <p:spPr>
          <a:xfrm>
            <a:off x="8152156" y="2565749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26A7544-7ACA-4D4C-B34C-E00543E4AB0E}"/>
              </a:ext>
            </a:extLst>
          </p:cNvPr>
          <p:cNvCxnSpPr>
            <a:cxnSpLocks/>
          </p:cNvCxnSpPr>
          <p:nvPr/>
        </p:nvCxnSpPr>
        <p:spPr>
          <a:xfrm>
            <a:off x="8786486" y="1943622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0429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39750" y="1111250"/>
            <a:ext cx="11525250" cy="126365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Least squares fit based only on inliers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168EE-FF0C-4DC6-B018-8B9C69688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169" y="2314575"/>
            <a:ext cx="9004581" cy="450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479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047" y="1"/>
            <a:ext cx="11640798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Want a low probability of outliers,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for s sample sets and proportion of outliers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𝜀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𝑝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⁡(1−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1−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𝜖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  <m:t>𝑠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</m:t>
                          </m:r>
                        </m:den>
                      </m:f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  <a:blipFill>
                <a:blip r:embed="rId4"/>
                <a:stretch>
                  <a:fillRect l="-1058" t="-1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734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 =0.95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  <a:blipFill>
                <a:blip r:embed="rId4"/>
                <a:stretch>
                  <a:fillRect l="-1058" t="-2667" b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785405D-5865-48C2-8BA6-B8AF2D9D3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7970" y="3349339"/>
            <a:ext cx="6354193" cy="338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7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175092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stitching has a long history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Before CV methods photo mosaics were manually assembled for decades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Example, assembling Mariner 9 Mars images in 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2F6C79-D718-4D41-BA49-745F20099539}"/>
              </a:ext>
            </a:extLst>
          </p:cNvPr>
          <p:cNvSpPr txBox="1"/>
          <p:nvPr/>
        </p:nvSpPr>
        <p:spPr>
          <a:xfrm>
            <a:off x="9666514" y="5215095"/>
            <a:ext cx="20297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Credit, The Planetary Society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D041B90-5871-46D7-B9A1-E5A98B747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36" y="2893925"/>
            <a:ext cx="8934694" cy="358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30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7384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Improving the least squares fit. 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RANSAC algorithm uses only a limited number of inliers to fit a transform model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Limited number of observations increases variance of the estimated parameters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How can we improve this result?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the current set of inliers as exemplars to find other matches with similar slope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least squares fit with larger number of observations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See </a:t>
            </a:r>
            <a:r>
              <a:rPr lang="en-GB" sz="24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Szelisski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Section 8.1.3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81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7384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Improving the least squares fit. 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Planar projections introduce distortion in object locations near camera center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Least squares fit for planar projects is not guaranteed to be globally optimal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cylindrical coordinates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Less distortion is camera centers collocated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More likely to find globally optimal solution  </a:t>
            </a:r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See </a:t>
            </a:r>
            <a:r>
              <a:rPr lang="en-GB" sz="24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Szelisski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Section 8.2.3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3800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Source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𝑥</m:t>
                        </m:r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Transformed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106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Which direction should you map?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Depends on which image is the source and which is target – Be careful!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Usually apply the inverse transform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18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– no constraint  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80FDDA-C507-4FBF-94C4-5A74AE66D72B}"/>
              </a:ext>
            </a:extLst>
          </p:cNvPr>
          <p:cNvCxnSpPr/>
          <p:nvPr/>
        </p:nvCxnSpPr>
        <p:spPr>
          <a:xfrm>
            <a:off x="1388040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261469-13A9-4833-9E0F-CCD93CAB2827}"/>
              </a:ext>
            </a:extLst>
          </p:cNvPr>
          <p:cNvCxnSpPr/>
          <p:nvPr/>
        </p:nvCxnSpPr>
        <p:spPr>
          <a:xfrm>
            <a:off x="2018516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0336B5-6E34-4679-AC27-E3F02E688ECB}"/>
              </a:ext>
            </a:extLst>
          </p:cNvPr>
          <p:cNvCxnSpPr/>
          <p:nvPr/>
        </p:nvCxnSpPr>
        <p:spPr>
          <a:xfrm>
            <a:off x="2648992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A2DDA8-86E5-4B89-84D6-0D881A303E1B}"/>
              </a:ext>
            </a:extLst>
          </p:cNvPr>
          <p:cNvCxnSpPr>
            <a:cxnSpLocks/>
          </p:cNvCxnSpPr>
          <p:nvPr/>
        </p:nvCxnSpPr>
        <p:spPr>
          <a:xfrm>
            <a:off x="1024786" y="3073694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619D33-8221-4494-AD95-6CB40C323158}"/>
              </a:ext>
            </a:extLst>
          </p:cNvPr>
          <p:cNvCxnSpPr/>
          <p:nvPr/>
        </p:nvCxnSpPr>
        <p:spPr>
          <a:xfrm>
            <a:off x="3317048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3B1F8DD-194D-4C51-83E1-048535AA16D0}"/>
              </a:ext>
            </a:extLst>
          </p:cNvPr>
          <p:cNvCxnSpPr>
            <a:cxnSpLocks/>
          </p:cNvCxnSpPr>
          <p:nvPr/>
        </p:nvCxnSpPr>
        <p:spPr>
          <a:xfrm>
            <a:off x="1024786" y="3779326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524C3F-EFEE-452B-8345-159AA6573E94}"/>
              </a:ext>
            </a:extLst>
          </p:cNvPr>
          <p:cNvCxnSpPr>
            <a:cxnSpLocks/>
          </p:cNvCxnSpPr>
          <p:nvPr/>
        </p:nvCxnSpPr>
        <p:spPr>
          <a:xfrm>
            <a:off x="1024786" y="448495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6968BD1-1EF8-482C-A8A2-79557987AE63}"/>
              </a:ext>
            </a:extLst>
          </p:cNvPr>
          <p:cNvCxnSpPr>
            <a:cxnSpLocks/>
          </p:cNvCxnSpPr>
          <p:nvPr/>
        </p:nvCxnSpPr>
        <p:spPr>
          <a:xfrm>
            <a:off x="1024786" y="503192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9968B1D-5878-497A-8C11-9A3AD3C1CD11}"/>
              </a:ext>
            </a:extLst>
          </p:cNvPr>
          <p:cNvSpPr txBox="1"/>
          <p:nvPr/>
        </p:nvSpPr>
        <p:spPr>
          <a:xfrm>
            <a:off x="782851" y="5253336"/>
            <a:ext cx="31205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Source Image Pixel Grid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sp>
        <p:nvSpPr>
          <p:cNvPr id="31" name="Arrow: Curved Down 30">
            <a:extLst>
              <a:ext uri="{FF2B5EF4-FFF2-40B4-BE49-F238E27FC236}">
                <a16:creationId xmlns:a16="http://schemas.microsoft.com/office/drawing/2014/main" id="{718D7978-AAE1-4627-8F6F-B96702F3A8FA}"/>
              </a:ext>
            </a:extLst>
          </p:cNvPr>
          <p:cNvSpPr/>
          <p:nvPr/>
        </p:nvSpPr>
        <p:spPr>
          <a:xfrm rot="486036">
            <a:off x="2294171" y="3925827"/>
            <a:ext cx="5931216" cy="63176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/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olidFill>
                      <a:schemeClr val="tx2"/>
                    </a:solidFill>
                    <a:ea typeface="Segoe UI" panose="020B0502040204020203" pitchFamily="34" charset="0"/>
                    <a:cs typeface="Segoe UI" panose="020B0502040204020203" pitchFamily="34" charset="0"/>
                  </a:rPr>
                  <a:t>Homography, </a:t>
                </a:r>
                <a14:m>
                  <m:oMath xmlns:m="http://schemas.openxmlformats.org/officeDocument/2006/math">
                    <m:r>
                      <a:rPr lang="en-GB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US" sz="24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blipFill>
                <a:blip r:embed="rId4"/>
                <a:stretch>
                  <a:fillRect l="-3937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078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 animBg="1"/>
      <p:bldP spid="40" grpId="0"/>
      <p:bldP spid="4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 - no constraint  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478821" y="2733602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Values of warped pixel fall into several target pixels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Warped pixel values influence several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to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210815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When warping an image there is no guarantee that source pixels land within target grid boundaries  - no constraint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 fill pixel values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Scikit Image supports several of possible methods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347785" y="3174879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n-lt"/>
              </a:rPr>
              <a:t>0: Nearest-neighbor</a:t>
            </a:r>
          </a:p>
          <a:p>
            <a:r>
              <a:rPr lang="en-US" sz="2800" dirty="0">
                <a:latin typeface="+mn-lt"/>
              </a:rPr>
              <a:t>1: Bi-linear (default)</a:t>
            </a:r>
          </a:p>
          <a:p>
            <a:r>
              <a:rPr lang="en-US" sz="2800" dirty="0">
                <a:latin typeface="+mn-lt"/>
              </a:rPr>
              <a:t>2: Bi-quadratic</a:t>
            </a:r>
          </a:p>
          <a:p>
            <a:r>
              <a:rPr lang="en-US" sz="2800" dirty="0">
                <a:latin typeface="+mn-lt"/>
              </a:rPr>
              <a:t>3: Bi-cubic</a:t>
            </a:r>
          </a:p>
          <a:p>
            <a:r>
              <a:rPr lang="en-US" sz="2800" dirty="0">
                <a:latin typeface="+mn-lt"/>
              </a:rPr>
              <a:t>4: Bi-quartic</a:t>
            </a:r>
          </a:p>
          <a:p>
            <a:r>
              <a:rPr lang="en-US" sz="2800" dirty="0">
                <a:latin typeface="+mn-lt"/>
              </a:rPr>
              <a:t>5: Bi-quintic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5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326" y="1947057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32946" y="4887447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83468" y="6394597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B0DC2EA-51B0-41BB-A16C-9AB69146A2EA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698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FB57C-8162-4FEB-9AD3-C7C9C3FA9969}"/>
              </a:ext>
            </a:extLst>
          </p:cNvPr>
          <p:cNvSpPr txBox="1"/>
          <p:nvPr/>
        </p:nvSpPr>
        <p:spPr>
          <a:xfrm>
            <a:off x="527050" y="1244600"/>
            <a:ext cx="11376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make the transitions in the mosaic less noticeable?</a:t>
            </a:r>
          </a:p>
        </p:txBody>
      </p:sp>
    </p:spTree>
    <p:extLst>
      <p:ext uri="{BB962C8B-B14F-4D97-AF65-F5344CB8AC3E}">
        <p14:creationId xmlns:p14="http://schemas.microsoft.com/office/powerpoint/2010/main" val="32378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256043"/>
            <a:ext cx="11525250" cy="5506497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one image into another over the region of overlap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Resulting pixel values are weighted sum of overlapping image pixel values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different scales with pyramid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Blend R,G,B channels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Different blending function, linear, Gaussian, etc.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Adjust illumination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Equalize illumination between images in mosaic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still be problems, e.g. shadows</a:t>
            </a:r>
          </a:p>
        </p:txBody>
      </p:sp>
    </p:spTree>
    <p:extLst>
      <p:ext uri="{BB962C8B-B14F-4D97-AF65-F5344CB8AC3E}">
        <p14:creationId xmlns:p14="http://schemas.microsoft.com/office/powerpoint/2010/main" val="16276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"/>
            <a:ext cx="11903845" cy="862504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776" y="1923393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8852396" y="4863783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7802918" y="6370933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146558-4708-4DB3-B19F-9389CB085E1A}"/>
              </a:ext>
            </a:extLst>
          </p:cNvPr>
          <p:cNvCxnSpPr>
            <a:cxnSpLocks/>
          </p:cNvCxnSpPr>
          <p:nvPr/>
        </p:nvCxnSpPr>
        <p:spPr>
          <a:xfrm>
            <a:off x="7734300" y="1225550"/>
            <a:ext cx="2527300" cy="495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8B209C-17F5-4430-9929-3986E5F8280C}"/>
              </a:ext>
            </a:extLst>
          </p:cNvPr>
          <p:cNvCxnSpPr>
            <a:cxnSpLocks/>
          </p:cNvCxnSpPr>
          <p:nvPr/>
        </p:nvCxnSpPr>
        <p:spPr>
          <a:xfrm>
            <a:off x="7734300" y="95250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145B61-F4D2-479C-85F0-54EC8DA8B4A5}"/>
              </a:ext>
            </a:extLst>
          </p:cNvPr>
          <p:cNvCxnSpPr>
            <a:cxnSpLocks/>
          </p:cNvCxnSpPr>
          <p:nvPr/>
        </p:nvCxnSpPr>
        <p:spPr>
          <a:xfrm>
            <a:off x="10261600" y="93345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07314B-E562-4315-AD11-690796CA7F76}"/>
              </a:ext>
            </a:extLst>
          </p:cNvPr>
          <p:cNvCxnSpPr>
            <a:cxnSpLocks/>
          </p:cNvCxnSpPr>
          <p:nvPr/>
        </p:nvCxnSpPr>
        <p:spPr>
          <a:xfrm flipV="1">
            <a:off x="7734299" y="1295400"/>
            <a:ext cx="2527301" cy="34749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56DE64E1-DD70-486A-B744-0DE09323BC39}"/>
              </a:ext>
            </a:extLst>
          </p:cNvPr>
          <p:cNvSpPr txBox="1">
            <a:spLocks/>
          </p:cNvSpPr>
          <p:nvPr/>
        </p:nvSpPr>
        <p:spPr>
          <a:xfrm>
            <a:off x="347785" y="1384300"/>
            <a:ext cx="5572197" cy="498663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Use interpolation to find weights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of interpolation weights must add to 1.0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Linearly weight pixel values over range of overlap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weighted pixel values to form blended </a:t>
            </a:r>
          </a:p>
          <a:p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710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What are the steps for stitching images? 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Take a sequence of images from the same position</a:t>
            </a:r>
          </a:p>
          <a:p>
            <a:pPr marL="914400" lvl="2" indent="-51435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E.g. rotate the camera about its optical center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Compute transformation between images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Warp one image onto the image plane of the other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Blend images together in mosaic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If more images, repeat steps 2-4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23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Gaussian Laplacian pyramids of images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Pyramid for each color channel</a:t>
            </a:r>
          </a:p>
          <a:p>
            <a:r>
              <a:rPr lang="en-US" sz="2800" dirty="0">
                <a:latin typeface="+mj-lt"/>
              </a:rPr>
              <a:t>Compute blending weights for each scale </a:t>
            </a:r>
          </a:p>
          <a:p>
            <a:r>
              <a:rPr lang="en-US" sz="2800" dirty="0">
                <a:latin typeface="+mj-lt"/>
              </a:rPr>
              <a:t>Blend Laplacians using weights</a:t>
            </a:r>
          </a:p>
          <a:p>
            <a:r>
              <a:rPr lang="en-US" sz="2800" dirty="0">
                <a:latin typeface="+mj-lt"/>
              </a:rPr>
              <a:t>Construct mosaic using weighted scales from pyramids </a:t>
            </a:r>
            <a:endParaRPr lang="en-US" sz="2800" dirty="0">
              <a:latin typeface="+mn-lt"/>
            </a:endParaRPr>
          </a:p>
          <a:p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60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2999"/>
            <a:ext cx="11525250" cy="571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</a:rPr>
              <a:t>Image blending with scale pyramid is used in computer graphics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3691AAF-2669-4192-845B-1BA6CABD0D42}"/>
              </a:ext>
            </a:extLst>
          </p:cNvPr>
          <p:cNvSpPr txBox="1">
            <a:spLocks/>
          </p:cNvSpPr>
          <p:nvPr/>
        </p:nvSpPr>
        <p:spPr>
          <a:xfrm>
            <a:off x="465150" y="6121399"/>
            <a:ext cx="11525250" cy="57150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88" indent="0">
              <a:spcBef>
                <a:spcPts val="275"/>
              </a:spcBef>
              <a:buClr>
                <a:srgbClr val="000000"/>
              </a:buClr>
              <a:buSzPct val="100000"/>
              <a:buNone/>
            </a:pP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Burt, P. J. and Adelson, E. H., </a:t>
            </a:r>
            <a:r>
              <a:rPr lang="en-US" sz="2800" u="sng" dirty="0">
                <a:solidFill>
                  <a:srgbClr val="0000FF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  <a:hlinkClick r:id="rId3"/>
              </a:rPr>
              <a:t>A multiresolution spline with applications to image mosaics</a:t>
            </a: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, ACM Transactions on Graphics, 42(4), October 1983, 217-236. 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012BB624-201B-4053-B744-58FB06163BA2}"/>
              </a:ext>
            </a:extLst>
          </p:cNvPr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400" y="1613913"/>
            <a:ext cx="3387479" cy="201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BB801FD-F728-46B0-8574-FC08DB19E10B}"/>
              </a:ext>
            </a:extLst>
          </p:cNvPr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0" y="1606550"/>
            <a:ext cx="33274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0179B3BC-3B1A-4A06-B98D-6D18125D94C4}"/>
              </a:ext>
            </a:extLst>
          </p:cNvPr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4184864"/>
            <a:ext cx="8503356" cy="1936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41084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There are several alternatives to weight blending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E.G., use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image seam carving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to minimize discontinuity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‘Low energy’ seam is less noticeable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Join images along low energy seam Bs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image energy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minimum energy path – classic graph theory problem – heuristic solution with dynamic programming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Example for image blending with Scikit Image in GitHub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Algorithm widely used for image resizing</a:t>
            </a:r>
          </a:p>
        </p:txBody>
      </p:sp>
    </p:spTree>
    <p:extLst>
      <p:ext uri="{BB962C8B-B14F-4D97-AF65-F5344CB8AC3E}">
        <p14:creationId xmlns:p14="http://schemas.microsoft.com/office/powerpoint/2010/main" val="204327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can we find the transform between images?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Extract interest points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Find matching descriptors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equations to find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holmography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79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Acquire multiple images by changes of camera pose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B177F-4D80-4FFF-8583-5CEBE5C1A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697" y="1947057"/>
            <a:ext cx="9603213" cy="444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interest points and match descriptors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6AF846-1D1E-4AFE-A41F-5811364F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052" y="1778697"/>
            <a:ext cx="9455392" cy="484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09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 images to same image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CBBF4-E838-430B-9635-2566AA675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845125"/>
            <a:ext cx="5456281" cy="4092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5471EE-A251-4001-979D-5D9F8EC9A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76" y="1898230"/>
            <a:ext cx="5369924" cy="40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016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1E57C78B9F604FB8BAD296D1460E2A" ma:contentTypeVersion="1" ma:contentTypeDescription="Create a new document." ma:contentTypeScope="" ma:versionID="fb382fe2362acd2155f454904f478e4d">
  <xsd:schema xmlns:xsd="http://www.w3.org/2001/XMLSchema" xmlns:xs="http://www.w3.org/2001/XMLSchema" xmlns:p="http://schemas.microsoft.com/office/2006/metadata/properties" xmlns:ns3="636b0322-90fb-440c-9cbc-22749e7231e9" targetNamespace="http://schemas.microsoft.com/office/2006/metadata/properties" ma:root="true" ma:fieldsID="b9887c63ce4710c1aeb75a5f03aecb69" ns3:_="">
    <xsd:import namespace="636b0322-90fb-440c-9cbc-22749e7231e9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b0322-90fb-440c-9cbc-22749e7231e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6DB243D-F585-435F-A2EA-E3678FDD33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6b0322-90fb-440c-9cbc-22749e7231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A13EC-1D3C-4D6F-8D1C-E8A452CFC7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25FDD9-4C58-4084-9F89-0E6ADD6FFF55}">
  <ds:schemaRefs>
    <ds:schemaRef ds:uri="http://purl.org/dc/terms/"/>
    <ds:schemaRef ds:uri="http://schemas.microsoft.com/office/2006/documentManagement/types"/>
    <ds:schemaRef ds:uri="636b0322-90fb-440c-9cbc-22749e7231e9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33260</TotalTime>
  <Words>2284</Words>
  <Application>Microsoft Office PowerPoint</Application>
  <PresentationFormat>Widescreen</PresentationFormat>
  <Paragraphs>414</Paragraphs>
  <Slides>52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Cambria Math</vt:lpstr>
      <vt:lpstr>Courier New</vt:lpstr>
      <vt:lpstr>Segoe</vt:lpstr>
      <vt:lpstr>Segoe UI</vt:lpstr>
      <vt:lpstr>Segoe UI Light</vt:lpstr>
      <vt:lpstr>1_Office Theme</vt:lpstr>
      <vt:lpstr>CSCI E-25 Computer Vision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Interest points and descriptors </vt:lpstr>
      <vt:lpstr>    Interest points and descriptors </vt:lpstr>
      <vt:lpstr>Multi-scale interest point detection</vt:lpstr>
      <vt:lpstr>   Planar transformations</vt:lpstr>
      <vt:lpstr>   Planar transformations</vt:lpstr>
      <vt:lpstr>   Planar transformations</vt:lpstr>
      <vt:lpstr>   Pure translation</vt:lpstr>
      <vt:lpstr>   Affine transformation</vt:lpstr>
      <vt:lpstr>   Affine transformation</vt:lpstr>
      <vt:lpstr>   Projective transformation</vt:lpstr>
      <vt:lpstr>   Projective transformation</vt:lpstr>
      <vt:lpstr>   Projective transformation</vt:lpstr>
      <vt:lpstr>   Solving for the transformation parameters 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Image Warping</vt:lpstr>
      <vt:lpstr>  Image Warping</vt:lpstr>
      <vt:lpstr>  Image Warping</vt:lpstr>
      <vt:lpstr>  Image Warping</vt:lpstr>
      <vt:lpstr>  Image Warping</vt:lpstr>
      <vt:lpstr>    Image Blending</vt:lpstr>
      <vt:lpstr>  Image Blending</vt:lpstr>
      <vt:lpstr>    Image Blending</vt:lpstr>
      <vt:lpstr>  Image Blending</vt:lpstr>
      <vt:lpstr>  Image Blending</vt:lpstr>
      <vt:lpstr>  Image Blending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Gartland</dc:creator>
  <cp:lastModifiedBy>Stephe Elston</cp:lastModifiedBy>
  <cp:revision>1034</cp:revision>
  <cp:lastPrinted>2019-03-10T03:16:43Z</cp:lastPrinted>
  <dcterms:created xsi:type="dcterms:W3CDTF">2013-02-15T23:12:42Z</dcterms:created>
  <dcterms:modified xsi:type="dcterms:W3CDTF">2022-04-01T00:16:52Z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0x010100391E57C78B9F604FB8BAD296D1460E2A</vt:lpwstr>
  </property>
  <property fmtid="{D5CDD505-2E9C-101B-9397-08002B2CF9AE}" pid="3" name="IsMyDocuments">
    <vt:bool>true</vt:bool>
  </property>
  <property fmtid="{D5CDD505-2E9C-101B-9397-08002B2CF9AE}" pid="4" name="Related Type Document">
    <vt:lpwstr/>
  </property>
  <property fmtid="{D5CDD505-2E9C-101B-9397-08002B2CF9AE}" pid="5" name="Document Tag">
    <vt:lpwstr>24;#Content Templates|bdbbc9aa-4892-4816-9e36-bf1120da60e9</vt:lpwstr>
  </property>
  <property fmtid="{D5CDD505-2E9C-101B-9397-08002B2CF9AE}" pid="6" name="TaxKeyword">
    <vt:lpwstr/>
  </property>
  <property fmtid="{D5CDD505-2E9C-101B-9397-08002B2CF9AE}" pid="7" name="DocVizPreviewMetadata_Count">
    <vt:i4>12</vt:i4>
  </property>
  <property fmtid="{D5CDD505-2E9C-101B-9397-08002B2CF9AE}" pid="8" name="DocVizPreviewMetadata_0">
    <vt:lpwstr>300x168x2</vt:lpwstr>
  </property>
</Properties>
</file>

<file path=docProps/thumbnail.jpeg>
</file>